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8" r:id="rId5"/>
    <p:sldId id="269" r:id="rId6"/>
    <p:sldId id="270" r:id="rId7"/>
    <p:sldId id="267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2018-06-05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zup_magazyn@lodz.lasy.gov.pl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www.zup.lodz.lasy.gov.pl/" TargetMode="External"/><Relationship Id="rId2" Type="http://schemas.openxmlformats.org/officeDocument/2006/relationships/hyperlink" Target="https://www.google.pl/url?sa=i&amp;rct=j&amp;q=&amp;esrc=s&amp;source=images&amp;cd=&amp;cad=rja&amp;uact=8&amp;ved=2ahUKEwiD8IvatezZAhVJDCwKHfnHD20QjRx6BAgAEAU&amp;url=https://www.toyota.pl/new-cars/prius/index.json&amp;psig=AOvVaw149UFZscyJSGM5Kz8RGMiT&amp;ust=1521137664166149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zup_magazyn@lodz.lasy.gov.pl" TargetMode="External"/><Relationship Id="rId4" Type="http://schemas.openxmlformats.org/officeDocument/2006/relationships/hyperlink" Target="http://www.zup.lodz.lasy.gov.pl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zup_magazyn@lodz.lasy.gov.pl" TargetMode="External"/><Relationship Id="rId5" Type="http://schemas.openxmlformats.org/officeDocument/2006/relationships/hyperlink" Target="http://www.zup.lodz.lasy.gov.pl/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zup_magazyn@lodz.lasy.gov.pl" TargetMode="External"/><Relationship Id="rId5" Type="http://schemas.openxmlformats.org/officeDocument/2006/relationships/hyperlink" Target="http://www.zup.lodz.lasy.gov.pl/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zup_magazyn@lodz.lasy.gov.pl" TargetMode="External"/><Relationship Id="rId5" Type="http://schemas.openxmlformats.org/officeDocument/2006/relationships/hyperlink" Target="http://www.zup.lodz.lasy.gov.pl/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p.lodz.lasy.gov.pl/" TargetMode="External"/><Relationship Id="rId7" Type="http://schemas.openxmlformats.org/officeDocument/2006/relationships/image" Target="../media/image3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7.png"/><Relationship Id="rId4" Type="http://schemas.openxmlformats.org/officeDocument/2006/relationships/hyperlink" Target="mailto:zup_magazyn@lodz.lasy.gov.p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zup_magazyn@lodz.lasy.gov.pl" TargetMode="External"/><Relationship Id="rId5" Type="http://schemas.openxmlformats.org/officeDocument/2006/relationships/hyperlink" Target="mailto:p_magazyn@lodz.lasy.gov.pl" TargetMode="External"/><Relationship Id="rId4" Type="http://schemas.openxmlformats.org/officeDocument/2006/relationships/hyperlink" Target="http://www.zup.lodz.lasy.gov.p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Znalezione obrazy dla zapytania TOYOT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492896"/>
            <a:ext cx="3674013" cy="1928858"/>
          </a:xfrm>
          <a:prstGeom prst="rect">
            <a:avLst/>
          </a:prstGeom>
          <a:noFill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4032448" cy="118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https://www.lasy.gov.pl/pl/kontakt/dla-mediow/logo-lp-ksiega-identyfikacji-wizualnej/lp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40352" y="0"/>
            <a:ext cx="1196752" cy="119675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04248" y="1628800"/>
            <a:ext cx="2205550" cy="289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95536" y="1667391"/>
            <a:ext cx="5686400" cy="1651010"/>
          </a:xfrm>
        </p:spPr>
        <p:txBody>
          <a:bodyPr>
            <a:normAutofit fontScale="90000"/>
          </a:bodyPr>
          <a:lstStyle/>
          <a:p>
            <a:pPr algn="l"/>
            <a:r>
              <a:rPr lang="pl-PL" sz="3600" dirty="0" smtClean="0">
                <a:solidFill>
                  <a:schemeClr val="tx1">
                    <a:lumMod val="75000"/>
                  </a:schemeClr>
                </a:solidFill>
                <a:effectLst/>
              </a:rPr>
              <a:t/>
            </a:r>
            <a:br>
              <a:rPr lang="pl-PL" sz="3600" dirty="0" smtClean="0">
                <a:solidFill>
                  <a:schemeClr val="tx1">
                    <a:lumMod val="75000"/>
                  </a:schemeClr>
                </a:solidFill>
                <a:effectLst/>
              </a:rPr>
            </a:br>
            <a:r>
              <a:rPr lang="pl-PL" sz="3600" dirty="0" smtClean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OFERTA NA </a:t>
            </a:r>
            <a:r>
              <a:rPr lang="pl-PL" sz="3600" dirty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SAMOCHODY MARKI </a:t>
            </a:r>
            <a:r>
              <a:rPr lang="pl-PL" sz="3600" dirty="0" smtClean="0">
                <a:solidFill>
                  <a:schemeClr val="tx1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TOYOTA</a:t>
            </a:r>
            <a:r>
              <a:rPr lang="pl-PL" sz="1400" dirty="0">
                <a:effectLst/>
              </a:rPr>
              <a:t/>
            </a:r>
            <a:br>
              <a:rPr lang="pl-PL" sz="1400" dirty="0">
                <a:effectLst/>
              </a:rPr>
            </a:br>
            <a:endParaRPr lang="pl-PL" sz="1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3717032"/>
            <a:ext cx="5976664" cy="1008112"/>
          </a:xfrm>
        </p:spPr>
        <p:txBody>
          <a:bodyPr/>
          <a:lstStyle/>
          <a:p>
            <a:pPr algn="l"/>
            <a:r>
              <a:rPr lang="pl-PL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DOTYCZY </a:t>
            </a:r>
            <a:r>
              <a:rPr lang="pl-PL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TYLKO JEDNOSTEK </a:t>
            </a:r>
            <a:endParaRPr lang="pl-PL" sz="2000" b="1" dirty="0" smtClean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l-PL" sz="2000" b="1" dirty="0" smtClean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LASÓW </a:t>
            </a:r>
            <a:r>
              <a:rPr lang="pl-PL" sz="2000" b="1" dirty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PAŃSTWOWYCH</a:t>
            </a:r>
            <a:endParaRPr lang="pl-PL" sz="2000" dirty="0">
              <a:solidFill>
                <a:schemeClr val="tx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cxnSp>
        <p:nvCxnSpPr>
          <p:cNvPr id="6" name="Łącznik prosty 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79512" y="63093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solidFill>
                  <a:schemeClr val="bg1"/>
                </a:solidFill>
              </a:rPr>
              <a:t>http://</a:t>
            </a:r>
            <a:r>
              <a:rPr lang="pl-PL" sz="1400" b="1" dirty="0" smtClean="0">
                <a:solidFill>
                  <a:schemeClr val="bg1"/>
                </a:solidFill>
                <a:hlinkClick r:id="rId7"/>
              </a:rPr>
              <a:t>www.zup.lodz.lasy.gov.pl</a:t>
            </a:r>
            <a:endParaRPr lang="pl-PL" sz="1400" b="1" dirty="0">
              <a:solidFill>
                <a:schemeClr val="bg1"/>
              </a:solidFill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79512" y="5949280"/>
            <a:ext cx="29161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1" dirty="0" smtClean="0">
                <a:solidFill>
                  <a:schemeClr val="bg1"/>
                </a:solidFill>
                <a:hlinkClick r:id="rId8"/>
              </a:rPr>
              <a:t>zup_magazyn@lodz.lasy.gov.pl</a:t>
            </a:r>
            <a:endParaRPr lang="pl-PL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32448" cy="1186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https://www.lasy.gov.pl/pl/kontakt/dla-mediow/logo-lp-ksiega-identyfikacji-wizualnej/l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0"/>
            <a:ext cx="1196752" cy="1196752"/>
          </a:xfrm>
          <a:prstGeom prst="rect">
            <a:avLst/>
          </a:prstGeom>
          <a:noFill/>
        </p:spPr>
      </p:pic>
      <p:cxnSp>
        <p:nvCxnSpPr>
          <p:cNvPr id="6" name="Łącznik prosty 5"/>
          <p:cNvCxnSpPr/>
          <p:nvPr/>
        </p:nvCxnSpPr>
        <p:spPr>
          <a:xfrm>
            <a:off x="0" y="1196752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79512" y="63093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solidFill>
                  <a:schemeClr val="bg1"/>
                </a:solidFill>
              </a:rPr>
              <a:t>http://</a:t>
            </a:r>
            <a:r>
              <a:rPr lang="pl-PL" sz="1400" b="1" dirty="0" smtClean="0">
                <a:solidFill>
                  <a:schemeClr val="bg1"/>
                </a:solidFill>
                <a:hlinkClick r:id="rId4"/>
              </a:rPr>
              <a:t>www.zup.lodz.lasy.gov.pl</a:t>
            </a:r>
            <a:endParaRPr lang="pl-PL" sz="1400" b="1" dirty="0">
              <a:solidFill>
                <a:schemeClr val="bg1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65718" y="1837818"/>
            <a:ext cx="77048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400" dirty="0"/>
              <a:t>Mamy przyjemność przedstawić Państwu naszą ofertę na zakup samochodów zakupionych w przetargu nieograniczonym na następujące marki i modele</a:t>
            </a:r>
            <a:r>
              <a:rPr lang="pl-PL" sz="1400" dirty="0" smtClean="0"/>
              <a:t>:</a:t>
            </a:r>
          </a:p>
          <a:p>
            <a:pPr algn="just"/>
            <a:r>
              <a:rPr lang="pl-PL" sz="1400" dirty="0" smtClean="0"/>
              <a:t> </a:t>
            </a:r>
          </a:p>
          <a:p>
            <a:r>
              <a:rPr lang="pl-PL" sz="1400" b="1" dirty="0" smtClean="0"/>
              <a:t>-TOYOTA HILUX SR5 2.4 D-4D 4x4 6A/T</a:t>
            </a:r>
          </a:p>
          <a:p>
            <a:r>
              <a:rPr lang="pl-PL" sz="1400" b="1" dirty="0" smtClean="0"/>
              <a:t>-TOYOTA HILUX SR5 2.4 D-4D 4x4 A/T podwójna kabina</a:t>
            </a:r>
            <a:endParaRPr lang="pl-PL" sz="1400" dirty="0"/>
          </a:p>
          <a:p>
            <a:pPr algn="just"/>
            <a:endParaRPr lang="pl-PL" sz="1400" dirty="0"/>
          </a:p>
          <a:p>
            <a:pPr algn="just"/>
            <a:r>
              <a:rPr lang="pl-PL" sz="1400" b="1" dirty="0"/>
              <a:t>Jednocześnie informujemy, że kupując w Zakładzie Usługowo Produkcyjnym LP </a:t>
            </a:r>
            <a:r>
              <a:rPr lang="pl-PL" sz="1400" b="1" dirty="0" smtClean="0"/>
              <a:t/>
            </a:r>
            <a:br>
              <a:rPr lang="pl-PL" sz="1400" b="1" dirty="0" smtClean="0"/>
            </a:br>
            <a:r>
              <a:rPr lang="pl-PL" sz="1400" b="1" dirty="0" smtClean="0"/>
              <a:t>w </a:t>
            </a:r>
            <a:r>
              <a:rPr lang="pl-PL" sz="1400" b="1" dirty="0"/>
              <a:t>Łodzi jako jednostce Lasów Państwowych jesteście Państwo zwolnieni z procedury przetargu zgodnie z pismem Dyrektora DGLP </a:t>
            </a:r>
            <a:r>
              <a:rPr lang="pl-PL" sz="1400" b="1" dirty="0" err="1"/>
              <a:t>zn</a:t>
            </a:r>
            <a:r>
              <a:rPr lang="pl-PL" sz="1400" b="1" dirty="0"/>
              <a:t>. </a:t>
            </a:r>
            <a:r>
              <a:rPr lang="pl-PL" sz="1400" b="1" dirty="0" err="1"/>
              <a:t>spr</a:t>
            </a:r>
            <a:r>
              <a:rPr lang="pl-PL" sz="1400" b="1" dirty="0"/>
              <a:t>. OZ-023-2/04 z dnia  07.04.2004r.</a:t>
            </a:r>
            <a:endParaRPr lang="pl-PL" sz="1400" dirty="0"/>
          </a:p>
          <a:p>
            <a:pPr algn="just"/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179512" y="5949280"/>
            <a:ext cx="29161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1" dirty="0" smtClean="0">
                <a:solidFill>
                  <a:schemeClr val="bg1"/>
                </a:solidFill>
                <a:hlinkClick r:id="rId5"/>
              </a:rPr>
              <a:t>zup_magazyn@lodz.lasy.gov.pl</a:t>
            </a:r>
            <a:endParaRPr lang="pl-PL" sz="1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36619"/>
            <a:ext cx="2448272" cy="1470395"/>
          </a:xfrm>
          <a:prstGeom prst="rect">
            <a:avLst/>
          </a:prstGeom>
        </p:spPr>
      </p:pic>
      <p:pic>
        <p:nvPicPr>
          <p:cNvPr id="14338" name="Picture 2" descr="https://www.lasy.gov.pl/pl/kontakt/dla-mediow/logo-lp-ksiega-identyfikacji-wizualnej/l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85787" y="-38948"/>
            <a:ext cx="1092920" cy="1092920"/>
          </a:xfrm>
          <a:prstGeom prst="rect">
            <a:avLst/>
          </a:prstGeom>
          <a:noFill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2958974" cy="870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Łącznik prosty 5"/>
          <p:cNvCxnSpPr/>
          <p:nvPr/>
        </p:nvCxnSpPr>
        <p:spPr>
          <a:xfrm>
            <a:off x="0" y="870419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68810" y="6558007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</a:rPr>
              <a:t>http://</a:t>
            </a:r>
            <a:r>
              <a:rPr lang="pl-PL" sz="1000" b="1" dirty="0" smtClean="0">
                <a:solidFill>
                  <a:schemeClr val="bg1"/>
                </a:solidFill>
                <a:hlinkClick r:id="rId5"/>
              </a:rPr>
              <a:t>www.zup.lodz.lasy.gov.pl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843808" y="613454"/>
            <a:ext cx="4658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TOYOTA HILUX SR5 2.4 D-4D 4x4 6A/T</a:t>
            </a:r>
          </a:p>
          <a:p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79512" y="2486016"/>
            <a:ext cx="5328592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50" b="1" dirty="0"/>
              <a:t>Rok produkcji:</a:t>
            </a:r>
            <a:r>
              <a:rPr lang="pl-PL" sz="950" dirty="0"/>
              <a:t> 2018</a:t>
            </a:r>
          </a:p>
          <a:p>
            <a:r>
              <a:rPr lang="pl-PL" sz="950" b="1" dirty="0"/>
              <a:t>Pojemność skokowa:</a:t>
            </a:r>
            <a:r>
              <a:rPr lang="pl-PL" sz="950" dirty="0"/>
              <a:t> </a:t>
            </a:r>
            <a:r>
              <a:rPr lang="pl-PL" sz="950" dirty="0" smtClean="0"/>
              <a:t>2393 cm</a:t>
            </a:r>
            <a:r>
              <a:rPr lang="pl-PL" sz="950" baseline="30000" dirty="0" smtClean="0"/>
              <a:t>3</a:t>
            </a:r>
            <a:r>
              <a:rPr lang="pl-PL" sz="950" dirty="0" smtClean="0"/>
              <a:t> </a:t>
            </a:r>
          </a:p>
          <a:p>
            <a:r>
              <a:rPr lang="pl-PL" sz="950" dirty="0" smtClean="0"/>
              <a:t>moment obrotowy 400 </a:t>
            </a:r>
            <a:r>
              <a:rPr lang="pl-PL" sz="950" dirty="0" err="1" smtClean="0"/>
              <a:t>Nm</a:t>
            </a:r>
            <a:r>
              <a:rPr lang="pl-PL" sz="950" dirty="0" smtClean="0"/>
              <a:t> </a:t>
            </a:r>
            <a:endParaRPr lang="pl-PL" sz="950" dirty="0"/>
          </a:p>
          <a:p>
            <a:r>
              <a:rPr lang="pl-PL" sz="950" b="1" dirty="0"/>
              <a:t>Moc:</a:t>
            </a:r>
            <a:r>
              <a:rPr lang="pl-PL" sz="950" dirty="0"/>
              <a:t> </a:t>
            </a:r>
            <a:r>
              <a:rPr lang="pl-PL" sz="950" dirty="0" smtClean="0"/>
              <a:t>150 KM   </a:t>
            </a:r>
            <a:endParaRPr lang="pl-PL" sz="950" dirty="0"/>
          </a:p>
          <a:p>
            <a:r>
              <a:rPr lang="pl-PL" sz="950" b="1" dirty="0" smtClean="0"/>
              <a:t>Skrzynia </a:t>
            </a:r>
            <a:r>
              <a:rPr lang="pl-PL" sz="950" b="1" dirty="0"/>
              <a:t>biegów: </a:t>
            </a:r>
            <a:r>
              <a:rPr lang="pl-PL" sz="950" dirty="0"/>
              <a:t>Automatyczna </a:t>
            </a:r>
            <a:endParaRPr lang="pl-PL" sz="950" dirty="0" smtClean="0"/>
          </a:p>
          <a:p>
            <a:r>
              <a:rPr lang="pl-PL" sz="950" dirty="0" smtClean="0"/>
              <a:t>6-cio stopniowa</a:t>
            </a:r>
            <a:endParaRPr lang="pl-PL" sz="950" dirty="0"/>
          </a:p>
          <a:p>
            <a:r>
              <a:rPr lang="pl-PL" sz="950" b="1" dirty="0"/>
              <a:t>Napęd:</a:t>
            </a:r>
            <a:r>
              <a:rPr lang="pl-PL" sz="950" dirty="0"/>
              <a:t> </a:t>
            </a:r>
            <a:r>
              <a:rPr lang="pl-PL" sz="950" dirty="0" smtClean="0"/>
              <a:t>dołączany 4x4 </a:t>
            </a:r>
          </a:p>
          <a:p>
            <a:r>
              <a:rPr lang="pl-PL" sz="950" dirty="0" smtClean="0"/>
              <a:t>ze skrzynią redukcyjną</a:t>
            </a:r>
            <a:endParaRPr lang="pl-PL" sz="950" dirty="0" smtClean="0"/>
          </a:p>
          <a:p>
            <a:r>
              <a:rPr lang="pl-PL" sz="950" b="1" dirty="0" smtClean="0"/>
              <a:t>Rozstaw </a:t>
            </a:r>
            <a:r>
              <a:rPr lang="pl-PL" sz="950" b="1" dirty="0"/>
              <a:t>osi:</a:t>
            </a:r>
            <a:r>
              <a:rPr lang="pl-PL" sz="950" dirty="0"/>
              <a:t> </a:t>
            </a:r>
            <a:r>
              <a:rPr lang="pl-PL" sz="950" dirty="0" smtClean="0"/>
              <a:t>3085 mm</a:t>
            </a:r>
          </a:p>
          <a:p>
            <a:r>
              <a:rPr lang="pl-PL" sz="950" b="1" dirty="0" smtClean="0"/>
              <a:t>Prześwit podłużny: </a:t>
            </a:r>
            <a:r>
              <a:rPr lang="pl-PL" sz="950" dirty="0" smtClean="0"/>
              <a:t>293 mm</a:t>
            </a:r>
          </a:p>
          <a:p>
            <a:r>
              <a:rPr lang="pl-PL" sz="950" b="1" dirty="0" smtClean="0"/>
              <a:t>Kąt natarcia: </a:t>
            </a:r>
            <a:r>
              <a:rPr lang="pl-PL" sz="950" dirty="0" smtClean="0"/>
              <a:t>31 stopni</a:t>
            </a:r>
          </a:p>
          <a:p>
            <a:r>
              <a:rPr lang="pl-PL" sz="950" b="1" dirty="0" smtClean="0"/>
              <a:t>Kąt zejścia: </a:t>
            </a:r>
            <a:r>
              <a:rPr lang="pl-PL" sz="950" dirty="0" smtClean="0"/>
              <a:t>26 stopni</a:t>
            </a:r>
          </a:p>
          <a:p>
            <a:r>
              <a:rPr lang="pl-PL" sz="950" b="1" dirty="0" smtClean="0"/>
              <a:t>Ładowność: </a:t>
            </a:r>
            <a:r>
              <a:rPr lang="pl-PL" sz="950" dirty="0" smtClean="0"/>
              <a:t>1035 kg</a:t>
            </a:r>
          </a:p>
          <a:p>
            <a:r>
              <a:rPr lang="pl-PL" sz="950" b="1" dirty="0" smtClean="0"/>
              <a:t>Nadwozie: </a:t>
            </a:r>
            <a:r>
              <a:rPr lang="pl-PL" sz="950" dirty="0" smtClean="0"/>
              <a:t>4 drzwiowe plus </a:t>
            </a:r>
          </a:p>
          <a:p>
            <a:r>
              <a:rPr lang="pl-PL" sz="950" dirty="0" smtClean="0"/>
              <a:t>tylne drzwi zabudowy</a:t>
            </a:r>
            <a:endParaRPr lang="pl-PL" sz="95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581864" y="901583"/>
            <a:ext cx="3244799" cy="59862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/>
              <a:t>Wyposażenie: </a:t>
            </a:r>
            <a:endParaRPr lang="pl-PL" sz="1000" dirty="0"/>
          </a:p>
          <a:p>
            <a:pPr marL="171450" indent="-171450">
              <a:buFontTx/>
              <a:buChar char="-"/>
            </a:pPr>
            <a:r>
              <a:rPr lang="pl-PL" sz="1000" dirty="0" smtClean="0"/>
              <a:t>Układ zapobiegający blokowaniu kół </a:t>
            </a:r>
          </a:p>
          <a:p>
            <a:r>
              <a:rPr lang="pl-PL" sz="1000" dirty="0" smtClean="0"/>
              <a:t>    podczas hamowania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stabilizacji toru jazdy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Kontrola zjazdu ze wzniesienia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Szyby tylne przyciemnione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wspomagania ruszania </a:t>
            </a:r>
          </a:p>
          <a:p>
            <a:r>
              <a:rPr lang="pl-PL" sz="1000" dirty="0" smtClean="0"/>
              <a:t>    pod wzniesienia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Immobiliser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Centralny zamek sterowany pilotem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Autoalarm z funkcją monitoringu </a:t>
            </a:r>
          </a:p>
          <a:p>
            <a:r>
              <a:rPr lang="pl-PL" sz="1000" dirty="0" smtClean="0"/>
              <a:t>     wnętrza + niezależna syrena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Przód: podwójne wahacze poprzeczne, </a:t>
            </a:r>
          </a:p>
          <a:p>
            <a:r>
              <a:rPr lang="pl-PL" sz="1000" dirty="0" smtClean="0"/>
              <a:t>     stabilizator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Tył: resory piórowe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Trzypunktowe pasy bezpieczeństwa </a:t>
            </a:r>
          </a:p>
          <a:p>
            <a:r>
              <a:rPr lang="pl-PL" sz="1000" dirty="0" smtClean="0"/>
              <a:t>     przednich siedzeń, napinacze </a:t>
            </a:r>
          </a:p>
          <a:p>
            <a:r>
              <a:rPr lang="pl-PL" sz="1000" dirty="0" smtClean="0"/>
              <a:t>     pirotechniczne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Tapicerka wnętrza czarna skórzana 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Aluminiowe felgi z oponami o rozmiarze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265/60 R18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Klimatyzacja sterowana elektronicznie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(klimatyzacja automatyczna)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Elektrycznie sterowane szyby z przodu i z tyłu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Kamera cofania z wyświetlaczem 7 cali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Elektrycznie sterowane, podgrzewane, </a:t>
            </a:r>
            <a:endParaRPr lang="pl-PL" sz="1000" dirty="0" smtClean="0"/>
          </a:p>
          <a:p>
            <a:r>
              <a:rPr lang="pl-PL" sz="1000" dirty="0" smtClean="0"/>
              <a:t>    składane </a:t>
            </a:r>
            <a:r>
              <a:rPr lang="pl-PL" sz="1000" dirty="0"/>
              <a:t>lusterka </a:t>
            </a:r>
            <a:r>
              <a:rPr lang="pl-PL" sz="1000" dirty="0" smtClean="0"/>
              <a:t>boczne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Przednie </a:t>
            </a:r>
            <a:r>
              <a:rPr lang="pl-PL" sz="1000" dirty="0"/>
              <a:t>światła przeciwmgielne</a:t>
            </a:r>
          </a:p>
          <a:p>
            <a:endParaRPr lang="pl-PL" sz="1000" dirty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900" dirty="0"/>
          </a:p>
          <a:p>
            <a:r>
              <a:rPr lang="pl-PL" sz="900" dirty="0"/>
              <a:t> </a:t>
            </a:r>
          </a:p>
          <a:p>
            <a:r>
              <a:rPr lang="pl-PL" sz="900" dirty="0"/>
              <a:t> </a:t>
            </a:r>
          </a:p>
          <a:p>
            <a:r>
              <a:rPr lang="pl-PL" sz="900" dirty="0"/>
              <a:t> </a:t>
            </a:r>
          </a:p>
          <a:p>
            <a:r>
              <a:rPr lang="pl-PL" sz="900" dirty="0"/>
              <a:t> </a:t>
            </a:r>
          </a:p>
          <a:p>
            <a:r>
              <a:rPr lang="pl-PL" sz="900" dirty="0"/>
              <a:t> </a:t>
            </a:r>
          </a:p>
          <a:p>
            <a:endParaRPr lang="pl-PL" sz="9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5826663" y="1028703"/>
            <a:ext cx="325441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l-PL" sz="1000" dirty="0" smtClean="0"/>
              <a:t>Skórzana regulowana kierownica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wielofunkcyjna (obsługująca radioodtwarzacz,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telefon GSM)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Dolna osłona silnika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audio wraz z głośnikami (min. 6 szt.) </a:t>
            </a:r>
          </a:p>
          <a:p>
            <a:r>
              <a:rPr lang="pl-PL" sz="1000" dirty="0" smtClean="0"/>
              <a:t>    system głośnomówiący – </a:t>
            </a:r>
            <a:r>
              <a:rPr lang="pl-PL" sz="1000" dirty="0" err="1" smtClean="0"/>
              <a:t>bluetooth</a:t>
            </a:r>
            <a:r>
              <a:rPr lang="pl-PL" sz="1000" dirty="0" smtClean="0"/>
              <a:t> dla </a:t>
            </a:r>
          </a:p>
          <a:p>
            <a:r>
              <a:rPr lang="pl-PL" sz="1000" dirty="0" smtClean="0"/>
              <a:t>    telefonów GSM, z wyjściem USB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Tempomat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Apteczka pierwszej pomocy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Gaśnica, linka holownicza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Trójkąt ostrzegawczy, kamizelka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</a:t>
            </a:r>
            <a:r>
              <a:rPr lang="pl-PL" sz="1000" dirty="0" smtClean="0"/>
              <a:t>odblaskowa 2 szt.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Instrukcja obsługi w języku polskim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Pełnowymiarowe koło zapasowe, </a:t>
            </a:r>
          </a:p>
          <a:p>
            <a:r>
              <a:rPr lang="pl-PL" sz="1000" dirty="0" smtClean="0"/>
              <a:t>    klucz do kół, podnośnik. </a:t>
            </a:r>
          </a:p>
          <a:p>
            <a:endParaRPr lang="pl-PL" sz="1000" dirty="0" smtClean="0"/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rozpoznawania znaków drogowych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ostrzegający o niepowołanej zmianie 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pasa ruchu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ostrzegania w razie ryzyka kolizji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wykrywania pieszych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wykrywania zmęczenia</a:t>
            </a:r>
            <a:r>
              <a:rPr lang="pl-PL" sz="1000" dirty="0" smtClean="0"/>
              <a:t> kierowcy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Światła mijania i dzienne w technologii LED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Mechaniczna blokada tylnego mostu</a:t>
            </a:r>
            <a:endParaRPr lang="pl-PL" sz="1000" dirty="0"/>
          </a:p>
        </p:txBody>
      </p:sp>
      <p:sp>
        <p:nvSpPr>
          <p:cNvPr id="16" name="Prostokąt 15"/>
          <p:cNvSpPr/>
          <p:nvPr/>
        </p:nvSpPr>
        <p:spPr>
          <a:xfrm>
            <a:off x="179512" y="6291590"/>
            <a:ext cx="21275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  <a:hlinkClick r:id="rId6"/>
              </a:rPr>
              <a:t>zup_magazyn@lodz.lasy.gov.pl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3303524" y="5988301"/>
            <a:ext cx="5189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i="1" dirty="0">
                <a:solidFill>
                  <a:schemeClr val="bg1"/>
                </a:solidFill>
              </a:rPr>
              <a:t>Zapraszamy do skorzystania z naszej oferty.</a:t>
            </a:r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8504225" y="64348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1/2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5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36619"/>
            <a:ext cx="2448272" cy="1470395"/>
          </a:xfrm>
          <a:prstGeom prst="rect">
            <a:avLst/>
          </a:prstGeom>
        </p:spPr>
      </p:pic>
      <p:pic>
        <p:nvPicPr>
          <p:cNvPr id="14338" name="Picture 2" descr="https://www.lasy.gov.pl/pl/kontakt/dla-mediow/logo-lp-ksiega-identyfikacji-wizualnej/l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60099" y="5898"/>
            <a:ext cx="865332" cy="865332"/>
          </a:xfrm>
          <a:prstGeom prst="rect">
            <a:avLst/>
          </a:prstGeom>
          <a:noFill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2958974" cy="870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Łącznik prosty 5"/>
          <p:cNvCxnSpPr/>
          <p:nvPr/>
        </p:nvCxnSpPr>
        <p:spPr>
          <a:xfrm>
            <a:off x="0" y="870419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68810" y="6558007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</a:rPr>
              <a:t>http://</a:t>
            </a:r>
            <a:r>
              <a:rPr lang="pl-PL" sz="1000" b="1" dirty="0" smtClean="0">
                <a:solidFill>
                  <a:schemeClr val="bg1"/>
                </a:solidFill>
                <a:hlinkClick r:id="rId5"/>
              </a:rPr>
              <a:t>www.zup.lodz.lasy.gov.pl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843808" y="613454"/>
            <a:ext cx="46586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dirty="0"/>
              <a:t>TOYOTA HILUX SR5 2.4 D-4D 4x4 6A/T</a:t>
            </a:r>
          </a:p>
          <a:p>
            <a:endParaRPr lang="pl-PL" dirty="0"/>
          </a:p>
        </p:txBody>
      </p:sp>
      <p:sp>
        <p:nvSpPr>
          <p:cNvPr id="16" name="Prostokąt 15"/>
          <p:cNvSpPr/>
          <p:nvPr/>
        </p:nvSpPr>
        <p:spPr>
          <a:xfrm>
            <a:off x="179512" y="6291590"/>
            <a:ext cx="21275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  <a:hlinkClick r:id="rId6"/>
              </a:rPr>
              <a:t>zup_magazyn@lodz.lasy.gov.pl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114759" y="3300175"/>
            <a:ext cx="3676006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 smtClean="0"/>
              <a:t>Wyciągarka elektryczna wraz z montażem </a:t>
            </a:r>
          </a:p>
          <a:p>
            <a:r>
              <a:rPr lang="pl-PL" sz="1000" b="1" dirty="0" smtClean="0"/>
              <a:t>i płytą montażową: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Uciąg min. 5600 kg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Silnik szeregowy min. 6,0 KM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Przekładnia 4 stopniowa: 2-st planetarna</a:t>
            </a:r>
          </a:p>
          <a:p>
            <a:r>
              <a:rPr lang="pl-PL" sz="1000" dirty="0" smtClean="0"/>
              <a:t>    2 </a:t>
            </a:r>
            <a:r>
              <a:rPr lang="pl-PL" sz="1000" dirty="0" err="1" smtClean="0"/>
              <a:t>st</a:t>
            </a:r>
            <a:r>
              <a:rPr lang="pl-PL" sz="1000" dirty="0" smtClean="0"/>
              <a:t> zębata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Przekaźnik: zespolony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Dźwignia sprzęgła: podnieś-obróć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Hamulec: 100% automatyczny poza bębnem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Lina: syntetyczna min. 9,0 mm x 24 mm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Pilot sterowania: na kablu – skrętce o dł. Maks. 4,5 m</a:t>
            </a:r>
          </a:p>
        </p:txBody>
      </p:sp>
      <p:sp>
        <p:nvSpPr>
          <p:cNvPr id="15" name="pole tekstowe 14"/>
          <p:cNvSpPr txBox="1"/>
          <p:nvPr/>
        </p:nvSpPr>
        <p:spPr>
          <a:xfrm>
            <a:off x="3790765" y="5949512"/>
            <a:ext cx="5189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i="1" dirty="0">
                <a:solidFill>
                  <a:schemeClr val="bg1"/>
                </a:solidFill>
              </a:rPr>
              <a:t>Zapraszamy do skorzystania z naszej oferty.</a:t>
            </a:r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8504225" y="64348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2</a:t>
            </a:r>
            <a:r>
              <a:rPr lang="pl-PL" dirty="0" smtClean="0">
                <a:solidFill>
                  <a:schemeClr val="bg1"/>
                </a:solidFill>
              </a:rPr>
              <a:t>/2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790765" y="995910"/>
            <a:ext cx="499963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000" dirty="0" smtClean="0"/>
              <a:t>Kryta zabudowa z bocznymi szybami, trwała konstrukcja przestrzeni bagażowej w kolorze nadwozia. Unoszona tylna szyba, wnętrze wyłożone tkaniną i wyposażone w dodatkowe oświetlenie. Boczne i tylne szyby przyciemniane. </a:t>
            </a:r>
          </a:p>
          <a:p>
            <a:pPr algn="just"/>
            <a:endParaRPr lang="pl-PL" sz="1000" dirty="0"/>
          </a:p>
          <a:p>
            <a:pPr algn="just"/>
            <a:r>
              <a:rPr lang="pl-PL" sz="1000" b="1" dirty="0" smtClean="0"/>
              <a:t>Emisja zanieczyszczeń: </a:t>
            </a:r>
            <a:r>
              <a:rPr lang="pl-PL" sz="1000" dirty="0" smtClean="0"/>
              <a:t>Euro6</a:t>
            </a:r>
          </a:p>
          <a:p>
            <a:pPr algn="just"/>
            <a:r>
              <a:rPr lang="pl-PL" sz="1000" b="1" dirty="0" smtClean="0"/>
              <a:t>Zużycie paliwa: </a:t>
            </a:r>
            <a:r>
              <a:rPr lang="pl-PL" sz="1000" dirty="0" smtClean="0"/>
              <a:t>w cyklu miejskim 8,5/100 km w warunkach pozamiejskich 6,5 l/100 km</a:t>
            </a:r>
          </a:p>
          <a:p>
            <a:pPr algn="just"/>
            <a:r>
              <a:rPr lang="pl-PL" sz="1000" b="1" dirty="0" smtClean="0"/>
              <a:t>Zużycie energii: </a:t>
            </a:r>
            <a:r>
              <a:rPr lang="pl-PL" sz="1000" dirty="0" smtClean="0"/>
              <a:t>2,59 MJ/km</a:t>
            </a:r>
          </a:p>
          <a:p>
            <a:pPr algn="just"/>
            <a:r>
              <a:rPr lang="pl-PL" sz="1000" b="1" dirty="0" smtClean="0"/>
              <a:t>Emisja dwutlenku węgla: </a:t>
            </a:r>
            <a:r>
              <a:rPr lang="pl-PL" sz="1000" dirty="0" smtClean="0"/>
              <a:t>189 g/km w cyklu mieszanym</a:t>
            </a:r>
          </a:p>
          <a:p>
            <a:pPr algn="just"/>
            <a:r>
              <a:rPr lang="pl-PL" sz="1000" b="1" dirty="0" smtClean="0"/>
              <a:t>Emisja zanieczyszczeń:</a:t>
            </a:r>
            <a:r>
              <a:rPr lang="pl-PL" sz="1000" dirty="0" smtClean="0"/>
              <a:t> </a:t>
            </a:r>
            <a:r>
              <a:rPr lang="pl-PL" sz="1000" dirty="0" err="1" smtClean="0"/>
              <a:t>THC+Nox</a:t>
            </a:r>
            <a:r>
              <a:rPr lang="pl-PL" sz="1000" dirty="0" smtClean="0"/>
              <a:t>: 84,5 mg/km</a:t>
            </a:r>
          </a:p>
          <a:p>
            <a:pPr algn="just"/>
            <a:r>
              <a:rPr lang="pl-PL" sz="1000" b="1" dirty="0" smtClean="0"/>
              <a:t>Cząstki stałe: </a:t>
            </a:r>
            <a:r>
              <a:rPr lang="pl-PL" sz="1000" dirty="0" smtClean="0"/>
              <a:t>1,31 mg/km</a:t>
            </a:r>
          </a:p>
          <a:p>
            <a:pPr algn="just"/>
            <a:endParaRPr lang="pl-PL" sz="1000" b="1" dirty="0" smtClean="0"/>
          </a:p>
          <a:p>
            <a:pPr algn="just"/>
            <a:r>
              <a:rPr lang="pl-PL" sz="1000" b="1" dirty="0" smtClean="0"/>
              <a:t>Oferowane kolory nadwozia: </a:t>
            </a:r>
          </a:p>
          <a:p>
            <a:pPr algn="just"/>
            <a:r>
              <a:rPr lang="pl-PL" sz="1000" dirty="0" smtClean="0"/>
              <a:t>1G3 – grafitowy metalik, </a:t>
            </a:r>
          </a:p>
          <a:p>
            <a:pPr algn="just"/>
            <a:r>
              <a:rPr lang="pl-PL" sz="1000" dirty="0" smtClean="0"/>
              <a:t>218 czarny metalik, </a:t>
            </a:r>
          </a:p>
          <a:p>
            <a:pPr algn="just"/>
            <a:r>
              <a:rPr lang="pl-PL" sz="1000" dirty="0" smtClean="0"/>
              <a:t>1D6 srebrny metalik, </a:t>
            </a:r>
          </a:p>
          <a:p>
            <a:pPr algn="just"/>
            <a:r>
              <a:rPr lang="pl-PL" sz="1000" dirty="0" smtClean="0"/>
              <a:t>3T3 czerwony metalik.</a:t>
            </a:r>
          </a:p>
          <a:p>
            <a:pPr algn="just"/>
            <a:endParaRPr lang="pl-PL" sz="1000" dirty="0"/>
          </a:p>
          <a:p>
            <a:pPr algn="just"/>
            <a:r>
              <a:rPr lang="pl-PL" sz="1000" b="1" dirty="0" smtClean="0"/>
              <a:t>Gwarancja: </a:t>
            </a:r>
          </a:p>
          <a:p>
            <a:pPr algn="just"/>
            <a:r>
              <a:rPr lang="pl-PL" sz="1000" dirty="0" smtClean="0"/>
              <a:t>-   36 miesięcy lub 100 000 km w zależności co nastąpi wcześniej</a:t>
            </a:r>
          </a:p>
          <a:p>
            <a:pPr marL="171450" indent="-171450" algn="just">
              <a:buFontTx/>
              <a:buChar char="-"/>
            </a:pPr>
            <a:r>
              <a:rPr lang="pl-PL" sz="1000" dirty="0" smtClean="0"/>
              <a:t>36 miesięcy na lakier nadwozia oraz 12 miesięcy na skrzynię ładunkową</a:t>
            </a:r>
          </a:p>
          <a:p>
            <a:pPr marL="171450" indent="-171450" algn="just">
              <a:buFontTx/>
              <a:buChar char="-"/>
            </a:pPr>
            <a:r>
              <a:rPr lang="pl-PL" sz="1000" dirty="0" smtClean="0"/>
              <a:t>6 lat na perforację blachy nadwozia i 3 lata na skrzynię ładunkową</a:t>
            </a:r>
          </a:p>
          <a:p>
            <a:pPr marL="171450" indent="-171450" algn="just">
              <a:buFontTx/>
              <a:buChar char="-"/>
            </a:pPr>
            <a:r>
              <a:rPr lang="pl-PL" sz="1000" dirty="0" smtClean="0"/>
              <a:t>36 miesięcy na wyciągarkę elektryczną </a:t>
            </a:r>
          </a:p>
          <a:p>
            <a:pPr marL="171450" indent="-171450" algn="just">
              <a:buFontTx/>
              <a:buChar char="-"/>
            </a:pPr>
            <a:endParaRPr lang="pl-PL" sz="1000" dirty="0"/>
          </a:p>
          <a:p>
            <a:pPr algn="just"/>
            <a:r>
              <a:rPr lang="pl-PL" sz="1000" dirty="0" smtClean="0"/>
              <a:t>Stacje ASO w każdym województwie.</a:t>
            </a:r>
          </a:p>
          <a:p>
            <a:pPr algn="just"/>
            <a:endParaRPr lang="pl-PL" sz="1000" dirty="0" smtClean="0"/>
          </a:p>
          <a:p>
            <a:pPr algn="just"/>
            <a:endParaRPr lang="pl-PL" sz="1000" dirty="0"/>
          </a:p>
          <a:p>
            <a:pPr algn="just"/>
            <a:endParaRPr lang="pl-PL" sz="1000" dirty="0" smtClean="0"/>
          </a:p>
          <a:p>
            <a:pPr algn="just"/>
            <a:endParaRPr lang="pl-PL" sz="1000" dirty="0"/>
          </a:p>
          <a:p>
            <a:pPr algn="just"/>
            <a:endParaRPr lang="pl-PL" sz="1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79512" y="5388785"/>
            <a:ext cx="3752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Cena: 130 264,88 netto</a:t>
            </a:r>
            <a:endParaRPr lang="pl-PL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47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10" y="977762"/>
            <a:ext cx="2412972" cy="1646690"/>
          </a:xfrm>
          <a:prstGeom prst="rect">
            <a:avLst/>
          </a:prstGeom>
        </p:spPr>
      </p:pic>
      <p:pic>
        <p:nvPicPr>
          <p:cNvPr id="14338" name="Picture 2" descr="https://www.lasy.gov.pl/pl/kontakt/dla-mediow/logo-lp-ksiega-identyfikacji-wizualnej/l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85942" y="-53838"/>
            <a:ext cx="858058" cy="858058"/>
          </a:xfrm>
          <a:prstGeom prst="rect">
            <a:avLst/>
          </a:prstGeom>
          <a:noFill/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2958974" cy="870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Łącznik prosty 5"/>
          <p:cNvCxnSpPr/>
          <p:nvPr/>
        </p:nvCxnSpPr>
        <p:spPr>
          <a:xfrm>
            <a:off x="0" y="870419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68810" y="6558007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</a:rPr>
              <a:t>http://</a:t>
            </a:r>
            <a:r>
              <a:rPr lang="pl-PL" sz="1000" b="1" dirty="0" smtClean="0">
                <a:solidFill>
                  <a:schemeClr val="bg1"/>
                </a:solidFill>
                <a:hlinkClick r:id="rId5"/>
              </a:rPr>
              <a:t>www.zup.lodz.lasy.gov.pl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805218" y="589453"/>
            <a:ext cx="5808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TOYOTA </a:t>
            </a:r>
            <a:r>
              <a:rPr lang="pl-PL" sz="1600" b="1" dirty="0"/>
              <a:t>HILUX SR5 2.4 D-4D 4x4 A/T podwójna kabina</a:t>
            </a:r>
            <a:endParaRPr lang="pl-PL" sz="1600" dirty="0"/>
          </a:p>
          <a:p>
            <a:endParaRPr lang="pl-PL" sz="1600" dirty="0"/>
          </a:p>
        </p:txBody>
      </p:sp>
      <p:sp>
        <p:nvSpPr>
          <p:cNvPr id="3" name="pole tekstowe 2"/>
          <p:cNvSpPr txBox="1"/>
          <p:nvPr/>
        </p:nvSpPr>
        <p:spPr>
          <a:xfrm>
            <a:off x="179512" y="2486016"/>
            <a:ext cx="5328592" cy="2285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50" b="1" dirty="0"/>
              <a:t>Rok produkcji:</a:t>
            </a:r>
            <a:r>
              <a:rPr lang="pl-PL" sz="950" dirty="0"/>
              <a:t> 2018</a:t>
            </a:r>
          </a:p>
          <a:p>
            <a:r>
              <a:rPr lang="pl-PL" sz="950" b="1" dirty="0"/>
              <a:t>Pojemność skokowa:</a:t>
            </a:r>
            <a:r>
              <a:rPr lang="pl-PL" sz="950" dirty="0"/>
              <a:t> </a:t>
            </a:r>
            <a:r>
              <a:rPr lang="pl-PL" sz="950" dirty="0" smtClean="0"/>
              <a:t>2393 cm</a:t>
            </a:r>
            <a:r>
              <a:rPr lang="pl-PL" sz="950" baseline="30000" dirty="0" smtClean="0"/>
              <a:t>3</a:t>
            </a:r>
            <a:r>
              <a:rPr lang="pl-PL" sz="950" dirty="0" smtClean="0"/>
              <a:t> </a:t>
            </a:r>
          </a:p>
          <a:p>
            <a:r>
              <a:rPr lang="pl-PL" sz="950" dirty="0" smtClean="0"/>
              <a:t>moment obrotowy 400 </a:t>
            </a:r>
            <a:r>
              <a:rPr lang="pl-PL" sz="950" dirty="0" err="1" smtClean="0"/>
              <a:t>Nm</a:t>
            </a:r>
            <a:r>
              <a:rPr lang="pl-PL" sz="950" dirty="0" smtClean="0"/>
              <a:t> </a:t>
            </a:r>
            <a:endParaRPr lang="pl-PL" sz="950" dirty="0"/>
          </a:p>
          <a:p>
            <a:r>
              <a:rPr lang="pl-PL" sz="950" b="1" dirty="0"/>
              <a:t>Moc:</a:t>
            </a:r>
            <a:r>
              <a:rPr lang="pl-PL" sz="950" dirty="0"/>
              <a:t> </a:t>
            </a:r>
            <a:r>
              <a:rPr lang="pl-PL" sz="950" dirty="0" smtClean="0"/>
              <a:t>150 KM   </a:t>
            </a:r>
            <a:endParaRPr lang="pl-PL" sz="950" dirty="0"/>
          </a:p>
          <a:p>
            <a:r>
              <a:rPr lang="pl-PL" sz="950" b="1" dirty="0" smtClean="0"/>
              <a:t>Skrzynia </a:t>
            </a:r>
            <a:r>
              <a:rPr lang="pl-PL" sz="950" b="1" dirty="0"/>
              <a:t>biegów: </a:t>
            </a:r>
            <a:r>
              <a:rPr lang="pl-PL" sz="950" dirty="0"/>
              <a:t>Automatyczna </a:t>
            </a:r>
            <a:endParaRPr lang="pl-PL" sz="950" dirty="0" smtClean="0"/>
          </a:p>
          <a:p>
            <a:r>
              <a:rPr lang="pl-PL" sz="950" dirty="0" smtClean="0"/>
              <a:t>6-cio stopniowa</a:t>
            </a:r>
            <a:endParaRPr lang="pl-PL" sz="950" dirty="0"/>
          </a:p>
          <a:p>
            <a:r>
              <a:rPr lang="pl-PL" sz="950" b="1" dirty="0"/>
              <a:t>Napęd:</a:t>
            </a:r>
            <a:r>
              <a:rPr lang="pl-PL" sz="950" dirty="0"/>
              <a:t> </a:t>
            </a:r>
            <a:r>
              <a:rPr lang="pl-PL" sz="950" dirty="0" smtClean="0"/>
              <a:t>dołączany 4x4 </a:t>
            </a:r>
          </a:p>
          <a:p>
            <a:r>
              <a:rPr lang="pl-PL" sz="950" dirty="0" smtClean="0"/>
              <a:t>ze skrzynią redukcyjną</a:t>
            </a:r>
            <a:endParaRPr lang="pl-PL" sz="950" dirty="0" smtClean="0"/>
          </a:p>
          <a:p>
            <a:r>
              <a:rPr lang="pl-PL" sz="950" b="1" dirty="0" smtClean="0"/>
              <a:t>Rozstaw </a:t>
            </a:r>
            <a:r>
              <a:rPr lang="pl-PL" sz="950" b="1" dirty="0"/>
              <a:t>osi:</a:t>
            </a:r>
            <a:r>
              <a:rPr lang="pl-PL" sz="950" dirty="0"/>
              <a:t> </a:t>
            </a:r>
            <a:r>
              <a:rPr lang="pl-PL" sz="950" dirty="0" smtClean="0"/>
              <a:t>3085 mm</a:t>
            </a:r>
          </a:p>
          <a:p>
            <a:r>
              <a:rPr lang="pl-PL" sz="950" b="1" dirty="0" smtClean="0"/>
              <a:t>Prześwit podłużny: </a:t>
            </a:r>
            <a:r>
              <a:rPr lang="pl-PL" sz="950" dirty="0" smtClean="0"/>
              <a:t>293 mm</a:t>
            </a:r>
          </a:p>
          <a:p>
            <a:r>
              <a:rPr lang="pl-PL" sz="950" b="1" dirty="0" smtClean="0"/>
              <a:t>Kąt natarcia: </a:t>
            </a:r>
            <a:r>
              <a:rPr lang="pl-PL" sz="950" dirty="0" smtClean="0"/>
              <a:t>31 stopni</a:t>
            </a:r>
          </a:p>
          <a:p>
            <a:r>
              <a:rPr lang="pl-PL" sz="950" b="1" dirty="0" smtClean="0"/>
              <a:t>Kąt zejścia: </a:t>
            </a:r>
            <a:r>
              <a:rPr lang="pl-PL" sz="950" dirty="0" smtClean="0"/>
              <a:t>26 stopni</a:t>
            </a:r>
          </a:p>
          <a:p>
            <a:r>
              <a:rPr lang="pl-PL" sz="950" b="1" dirty="0" smtClean="0"/>
              <a:t>Ładowność: </a:t>
            </a:r>
            <a:r>
              <a:rPr lang="pl-PL" sz="950" dirty="0" smtClean="0"/>
              <a:t>1035 kg</a:t>
            </a:r>
          </a:p>
          <a:p>
            <a:r>
              <a:rPr lang="pl-PL" sz="950" b="1" dirty="0" smtClean="0"/>
              <a:t>Nadwozie: </a:t>
            </a:r>
            <a:r>
              <a:rPr lang="pl-PL" sz="950" dirty="0" smtClean="0"/>
              <a:t>4 drzwiowe plus </a:t>
            </a:r>
          </a:p>
          <a:p>
            <a:r>
              <a:rPr lang="pl-PL" sz="950" dirty="0" smtClean="0"/>
              <a:t>tylne drzwi zabudowy</a:t>
            </a:r>
            <a:endParaRPr lang="pl-PL" sz="950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2581864" y="901583"/>
            <a:ext cx="3244799" cy="61401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000" b="1" dirty="0"/>
              <a:t>Wyposażenie: </a:t>
            </a:r>
            <a:endParaRPr lang="pl-PL" sz="1000" dirty="0"/>
          </a:p>
          <a:p>
            <a:pPr marL="171450" indent="-171450">
              <a:buFontTx/>
              <a:buChar char="-"/>
            </a:pPr>
            <a:r>
              <a:rPr lang="pl-PL" sz="1000" dirty="0" smtClean="0"/>
              <a:t>Układ zapobiegający blokowaniu kół </a:t>
            </a:r>
          </a:p>
          <a:p>
            <a:r>
              <a:rPr lang="pl-PL" sz="1000" dirty="0" smtClean="0"/>
              <a:t>    podczas hamowania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stabilizacji toru jazdy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Kontrola zjazdu ze wzniesienia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Szyby tylne przyciemnione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wspomagania ruszania </a:t>
            </a:r>
          </a:p>
          <a:p>
            <a:r>
              <a:rPr lang="pl-PL" sz="1000" dirty="0" smtClean="0"/>
              <a:t>    pod wzniesienia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Immobiliser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Centralny zamek sterowany pilotem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Autoalarm z funkcją monitoringu </a:t>
            </a:r>
          </a:p>
          <a:p>
            <a:r>
              <a:rPr lang="pl-PL" sz="1000" dirty="0" smtClean="0"/>
              <a:t>     wnętrza + niezależna syrena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Zawieszenie: Przód: podwójne wahacze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 poprzeczne, stabilizator</a:t>
            </a:r>
          </a:p>
          <a:p>
            <a:r>
              <a:rPr lang="pl-PL" sz="1000" dirty="0" smtClean="0"/>
              <a:t>     Tył: resory piórowe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Trzypunktowe pasy bezpieczeństwa </a:t>
            </a:r>
          </a:p>
          <a:p>
            <a:r>
              <a:rPr lang="pl-PL" sz="1000" dirty="0" smtClean="0"/>
              <a:t>     przednich siedzeń, napinacze </a:t>
            </a:r>
          </a:p>
          <a:p>
            <a:r>
              <a:rPr lang="pl-PL" sz="1000" dirty="0" smtClean="0"/>
              <a:t>     pirotechniczne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Tapicerka wnętrza czarna skórzana 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Aluminiowe felgi z oponami o rozmiarze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265/60 R18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Klimatyzacja sterowana elektronicznie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(klimatyzacja automatyczna)</a:t>
            </a:r>
          </a:p>
          <a:p>
            <a:pPr marL="171450" indent="-171450">
              <a:buFontTx/>
              <a:buChar char="-"/>
            </a:pPr>
            <a:r>
              <a:rPr lang="pl-PL" sz="1000" dirty="0"/>
              <a:t>Elektrycznie sterowane szyby z przodu i z tyłu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Czujnik parkowania przód i tył</a:t>
            </a:r>
            <a:endParaRPr lang="pl-PL" sz="1000" dirty="0"/>
          </a:p>
          <a:p>
            <a:pPr marL="171450" indent="-171450">
              <a:buFontTx/>
              <a:buChar char="-"/>
            </a:pPr>
            <a:r>
              <a:rPr lang="pl-PL" sz="1000" dirty="0"/>
              <a:t>Elektrycznie sterowane, podgrzewane, </a:t>
            </a:r>
            <a:endParaRPr lang="pl-PL" sz="1000" dirty="0" smtClean="0"/>
          </a:p>
          <a:p>
            <a:r>
              <a:rPr lang="pl-PL" sz="1000" dirty="0" smtClean="0"/>
              <a:t>    składane </a:t>
            </a:r>
            <a:r>
              <a:rPr lang="pl-PL" sz="1000" dirty="0"/>
              <a:t>lusterka </a:t>
            </a:r>
            <a:r>
              <a:rPr lang="pl-PL" sz="1000" dirty="0" smtClean="0"/>
              <a:t>boczne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Przednie </a:t>
            </a:r>
            <a:r>
              <a:rPr lang="pl-PL" sz="1000" dirty="0"/>
              <a:t>światła przeciwmgielne</a:t>
            </a:r>
          </a:p>
          <a:p>
            <a:endParaRPr lang="pl-PL" sz="1000" dirty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1000" dirty="0" smtClean="0"/>
          </a:p>
          <a:p>
            <a:endParaRPr lang="pl-PL" sz="900" dirty="0"/>
          </a:p>
          <a:p>
            <a:r>
              <a:rPr lang="pl-PL" sz="900" dirty="0"/>
              <a:t> </a:t>
            </a:r>
          </a:p>
          <a:p>
            <a:r>
              <a:rPr lang="pl-PL" sz="900" dirty="0"/>
              <a:t> </a:t>
            </a:r>
          </a:p>
          <a:p>
            <a:r>
              <a:rPr lang="pl-PL" sz="900" dirty="0"/>
              <a:t> </a:t>
            </a:r>
          </a:p>
          <a:p>
            <a:r>
              <a:rPr lang="pl-PL" sz="900" dirty="0"/>
              <a:t> </a:t>
            </a:r>
          </a:p>
          <a:p>
            <a:r>
              <a:rPr lang="pl-PL" sz="900" dirty="0"/>
              <a:t> </a:t>
            </a:r>
          </a:p>
          <a:p>
            <a:endParaRPr lang="pl-PL" sz="900" dirty="0"/>
          </a:p>
        </p:txBody>
      </p:sp>
      <p:sp>
        <p:nvSpPr>
          <p:cNvPr id="13" name="pole tekstowe 12"/>
          <p:cNvSpPr txBox="1"/>
          <p:nvPr/>
        </p:nvSpPr>
        <p:spPr>
          <a:xfrm>
            <a:off x="5826663" y="1028703"/>
            <a:ext cx="325441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pl-PL" sz="1000" dirty="0" smtClean="0"/>
              <a:t>Skórzana regulowana kierownica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wielofunkcyjna (obsługująca radioodtwarzacz,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telefon GSM)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Dolna osłona silnika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audio wraz z głośnikami (min. 6 szt.) </a:t>
            </a:r>
          </a:p>
          <a:p>
            <a:r>
              <a:rPr lang="pl-PL" sz="1000" dirty="0" smtClean="0"/>
              <a:t>    system głośnomówiący – </a:t>
            </a:r>
            <a:r>
              <a:rPr lang="pl-PL" sz="1000" dirty="0" err="1" smtClean="0"/>
              <a:t>bluetooth</a:t>
            </a:r>
            <a:r>
              <a:rPr lang="pl-PL" sz="1000" dirty="0" smtClean="0"/>
              <a:t> dla </a:t>
            </a:r>
          </a:p>
          <a:p>
            <a:r>
              <a:rPr lang="pl-PL" sz="1000" dirty="0" smtClean="0"/>
              <a:t>    telefonów GSM, z wyjściem USB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Tempomat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Apteczka pierwszej pomocy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Gaśnica, linka holownicza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Trójkąt ostrzegawczy, kamizelka </a:t>
            </a:r>
          </a:p>
          <a:p>
            <a:r>
              <a:rPr lang="pl-PL" sz="1000" dirty="0"/>
              <a:t> </a:t>
            </a:r>
            <a:r>
              <a:rPr lang="pl-PL" sz="1000" dirty="0" smtClean="0"/>
              <a:t>   </a:t>
            </a:r>
            <a:r>
              <a:rPr lang="pl-PL" sz="1000" dirty="0" smtClean="0"/>
              <a:t>odblaskowa 2 szt.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Instrukcja obsługi w języku polskim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Pełnowymiarowe koło zapasowe, </a:t>
            </a:r>
          </a:p>
          <a:p>
            <a:r>
              <a:rPr lang="pl-PL" sz="1000" dirty="0" smtClean="0"/>
              <a:t>    klucz do kół, podnośnik. </a:t>
            </a:r>
          </a:p>
          <a:p>
            <a:endParaRPr lang="pl-PL" sz="1000" dirty="0" smtClean="0"/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rozpoznawania znaków drogowych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ostrzegający o niepowołanej zmianie 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pasa ruchu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ostrzegania w razie ryzyka kolizji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wykrywania pieszych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System wykrywania zmęczenia</a:t>
            </a:r>
            <a:r>
              <a:rPr lang="pl-PL" sz="1000" dirty="0" smtClean="0"/>
              <a:t> kierowcy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Światła mijania i dzienne w technologii LED</a:t>
            </a:r>
          </a:p>
          <a:p>
            <a:pPr marL="171450" indent="-171450">
              <a:buFontTx/>
              <a:buChar char="-"/>
            </a:pPr>
            <a:r>
              <a:rPr lang="pl-PL" sz="1000" dirty="0" smtClean="0"/>
              <a:t>Mechaniczna blokada tylnego mostu</a:t>
            </a:r>
            <a:endParaRPr lang="pl-PL" sz="1000" dirty="0"/>
          </a:p>
        </p:txBody>
      </p:sp>
      <p:sp>
        <p:nvSpPr>
          <p:cNvPr id="16" name="Prostokąt 15"/>
          <p:cNvSpPr/>
          <p:nvPr/>
        </p:nvSpPr>
        <p:spPr>
          <a:xfrm>
            <a:off x="179512" y="6291590"/>
            <a:ext cx="21275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  <a:hlinkClick r:id="rId6"/>
              </a:rPr>
              <a:t>zup_magazyn@lodz.lasy.gov.pl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3303524" y="5988301"/>
            <a:ext cx="5189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i="1" dirty="0">
                <a:solidFill>
                  <a:schemeClr val="bg1"/>
                </a:solidFill>
              </a:rPr>
              <a:t>Zapraszamy do skorzystania z naszej oferty.</a:t>
            </a:r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8504225" y="64348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solidFill>
                  <a:schemeClr val="bg1"/>
                </a:solidFill>
              </a:rPr>
              <a:t>1/2</a:t>
            </a:r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64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936619"/>
            <a:ext cx="2448272" cy="1470395"/>
          </a:xfrm>
          <a:prstGeom prst="rect">
            <a:avLst/>
          </a:prstGeom>
        </p:spPr>
      </p:pic>
      <p:sp>
        <p:nvSpPr>
          <p:cNvPr id="9" name="pole tekstowe 8"/>
          <p:cNvSpPr txBox="1"/>
          <p:nvPr/>
        </p:nvSpPr>
        <p:spPr>
          <a:xfrm>
            <a:off x="168810" y="6558007"/>
            <a:ext cx="30243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</a:rPr>
              <a:t>http://</a:t>
            </a:r>
            <a:r>
              <a:rPr lang="pl-PL" sz="1000" b="1" dirty="0" smtClean="0">
                <a:solidFill>
                  <a:schemeClr val="bg1"/>
                </a:solidFill>
                <a:hlinkClick r:id="rId3"/>
              </a:rPr>
              <a:t>www.zup.lodz.lasy.gov.pl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79512" y="6291590"/>
            <a:ext cx="212750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b="1" dirty="0" smtClean="0">
                <a:solidFill>
                  <a:schemeClr val="bg1"/>
                </a:solidFill>
                <a:hlinkClick r:id="rId4"/>
              </a:rPr>
              <a:t>zup_magazyn@lodz.lasy.gov.pl</a:t>
            </a:r>
            <a:endParaRPr lang="pl-PL" sz="1000" b="1" dirty="0">
              <a:solidFill>
                <a:schemeClr val="bg1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3790765" y="5949512"/>
            <a:ext cx="5189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b="1" i="1" dirty="0">
                <a:solidFill>
                  <a:schemeClr val="bg1"/>
                </a:solidFill>
              </a:rPr>
              <a:t>Zapraszamy do skorzystania z naszej oferty.</a:t>
            </a:r>
            <a:endParaRPr lang="pl-PL" dirty="0">
              <a:solidFill>
                <a:schemeClr val="bg1"/>
              </a:solidFill>
            </a:endParaRP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8504225" y="643489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2</a:t>
            </a:r>
            <a:r>
              <a:rPr lang="pl-PL" dirty="0" smtClean="0">
                <a:solidFill>
                  <a:schemeClr val="bg1"/>
                </a:solidFill>
              </a:rPr>
              <a:t>/2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3885569" y="1314517"/>
            <a:ext cx="499963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000" b="1" dirty="0" smtClean="0"/>
              <a:t>Emisja zanieczyszczeń: </a:t>
            </a:r>
            <a:r>
              <a:rPr lang="pl-PL" sz="1000" dirty="0" smtClean="0"/>
              <a:t>Euro6</a:t>
            </a:r>
          </a:p>
          <a:p>
            <a:pPr algn="just"/>
            <a:r>
              <a:rPr lang="pl-PL" sz="1000" b="1" dirty="0" smtClean="0"/>
              <a:t>Zużycie paliwa: </a:t>
            </a:r>
            <a:r>
              <a:rPr lang="pl-PL" sz="1000" dirty="0" smtClean="0"/>
              <a:t>w cyklu miejskim 8,5/100 km w warunkach pozamiejskich 6,5 l/100 km</a:t>
            </a:r>
          </a:p>
          <a:p>
            <a:pPr algn="just"/>
            <a:r>
              <a:rPr lang="pl-PL" sz="1000" b="1" dirty="0" smtClean="0"/>
              <a:t>Zużycie energii: </a:t>
            </a:r>
            <a:r>
              <a:rPr lang="pl-PL" sz="1000" dirty="0" smtClean="0"/>
              <a:t>2,59 MJ/km</a:t>
            </a:r>
          </a:p>
          <a:p>
            <a:pPr algn="just"/>
            <a:r>
              <a:rPr lang="pl-PL" sz="1000" b="1" dirty="0" smtClean="0"/>
              <a:t>Emisja dwutlenku węgla: </a:t>
            </a:r>
            <a:r>
              <a:rPr lang="pl-PL" sz="1000" dirty="0" smtClean="0"/>
              <a:t>189 g/km w cyklu mieszanym</a:t>
            </a:r>
          </a:p>
          <a:p>
            <a:pPr algn="just"/>
            <a:r>
              <a:rPr lang="pl-PL" sz="1000" b="1" dirty="0" smtClean="0"/>
              <a:t>Emisja zanieczyszczeń:</a:t>
            </a:r>
            <a:r>
              <a:rPr lang="pl-PL" sz="1000" dirty="0" smtClean="0"/>
              <a:t> </a:t>
            </a:r>
            <a:r>
              <a:rPr lang="pl-PL" sz="1000" dirty="0" err="1" smtClean="0"/>
              <a:t>THC+Nox</a:t>
            </a:r>
            <a:r>
              <a:rPr lang="pl-PL" sz="1000" dirty="0" smtClean="0"/>
              <a:t>: 84,5 mg/km</a:t>
            </a:r>
          </a:p>
          <a:p>
            <a:pPr algn="just"/>
            <a:r>
              <a:rPr lang="pl-PL" sz="1000" b="1" dirty="0" smtClean="0"/>
              <a:t>Cząstki stałe: </a:t>
            </a:r>
            <a:r>
              <a:rPr lang="pl-PL" sz="1000" dirty="0" smtClean="0"/>
              <a:t>1,31 mg/km</a:t>
            </a:r>
          </a:p>
          <a:p>
            <a:pPr algn="just"/>
            <a:endParaRPr lang="pl-PL" sz="1000" b="1" dirty="0" smtClean="0"/>
          </a:p>
          <a:p>
            <a:pPr algn="just"/>
            <a:r>
              <a:rPr lang="pl-PL" sz="1000" b="1" dirty="0" smtClean="0"/>
              <a:t>Oferowane kolory nadwozia: </a:t>
            </a:r>
          </a:p>
          <a:p>
            <a:pPr algn="just"/>
            <a:r>
              <a:rPr lang="pl-PL" sz="1000" dirty="0" smtClean="0"/>
              <a:t>grafitowy metalik, </a:t>
            </a:r>
          </a:p>
          <a:p>
            <a:pPr algn="just"/>
            <a:r>
              <a:rPr lang="pl-PL" sz="1000" dirty="0" smtClean="0"/>
              <a:t>czarny metalik, </a:t>
            </a:r>
          </a:p>
          <a:p>
            <a:pPr algn="just"/>
            <a:r>
              <a:rPr lang="pl-PL" sz="1000" dirty="0" smtClean="0"/>
              <a:t>srebrny metalik, </a:t>
            </a:r>
          </a:p>
          <a:p>
            <a:pPr algn="just"/>
            <a:r>
              <a:rPr lang="pl-PL" sz="1000" dirty="0" smtClean="0"/>
              <a:t>czerwony metalik,</a:t>
            </a:r>
          </a:p>
          <a:p>
            <a:pPr algn="just"/>
            <a:r>
              <a:rPr lang="pl-PL" sz="1000" dirty="0" smtClean="0"/>
              <a:t>Niebieski metalik. </a:t>
            </a:r>
          </a:p>
          <a:p>
            <a:pPr algn="just"/>
            <a:endParaRPr lang="pl-PL" sz="1000" dirty="0"/>
          </a:p>
          <a:p>
            <a:pPr algn="just"/>
            <a:endParaRPr lang="pl-PL" sz="1000" dirty="0" smtClean="0"/>
          </a:p>
          <a:p>
            <a:pPr algn="just"/>
            <a:endParaRPr lang="pl-PL" sz="1000" dirty="0"/>
          </a:p>
          <a:p>
            <a:pPr algn="just"/>
            <a:endParaRPr lang="pl-PL" sz="1000" dirty="0" smtClean="0"/>
          </a:p>
          <a:p>
            <a:pPr algn="just"/>
            <a:endParaRPr lang="pl-PL" sz="1000" dirty="0"/>
          </a:p>
          <a:p>
            <a:pPr algn="just"/>
            <a:endParaRPr lang="pl-PL" sz="1000" dirty="0"/>
          </a:p>
        </p:txBody>
      </p:sp>
      <p:sp>
        <p:nvSpPr>
          <p:cNvPr id="8" name="pole tekstowe 7"/>
          <p:cNvSpPr txBox="1"/>
          <p:nvPr/>
        </p:nvSpPr>
        <p:spPr>
          <a:xfrm>
            <a:off x="179512" y="5388785"/>
            <a:ext cx="3765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400" b="1" dirty="0" smtClean="0">
                <a:solidFill>
                  <a:schemeClr val="bg1"/>
                </a:solidFill>
              </a:rPr>
              <a:t>Cena: 116 515,84 netto</a:t>
            </a:r>
            <a:endParaRPr lang="pl-PL" sz="2400" b="1" dirty="0">
              <a:solidFill>
                <a:schemeClr val="bg1"/>
              </a:solidFill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46236"/>
            <a:ext cx="3030828" cy="2068335"/>
          </a:xfrm>
          <a:prstGeom prst="rect">
            <a:avLst/>
          </a:prstGeom>
        </p:spPr>
      </p:pic>
      <p:sp>
        <p:nvSpPr>
          <p:cNvPr id="10" name="pole tekstowe 9"/>
          <p:cNvSpPr txBox="1"/>
          <p:nvPr/>
        </p:nvSpPr>
        <p:spPr>
          <a:xfrm>
            <a:off x="509330" y="3662123"/>
            <a:ext cx="489928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100" b="1" dirty="0"/>
              <a:t>Gwarancja: </a:t>
            </a:r>
          </a:p>
          <a:p>
            <a:pPr algn="just"/>
            <a:r>
              <a:rPr lang="pl-PL" sz="1100" dirty="0"/>
              <a:t>-  </a:t>
            </a:r>
            <a:r>
              <a:rPr lang="pl-PL" sz="1100" dirty="0" smtClean="0"/>
              <a:t>36 </a:t>
            </a:r>
            <a:r>
              <a:rPr lang="pl-PL" sz="1100" dirty="0"/>
              <a:t>miesięcy lub 100 000 km w zależności co nastąpi wcześniej</a:t>
            </a:r>
          </a:p>
          <a:p>
            <a:pPr marL="171450" indent="-171450" algn="just">
              <a:buFontTx/>
              <a:buChar char="-"/>
            </a:pPr>
            <a:r>
              <a:rPr lang="pl-PL" sz="1100" dirty="0"/>
              <a:t>36 miesięcy na lakier nadwozia oraz 12 miesięcy na skrzynię ładunkową</a:t>
            </a:r>
          </a:p>
          <a:p>
            <a:pPr marL="171450" indent="-171450" algn="just">
              <a:buFontTx/>
              <a:buChar char="-"/>
            </a:pPr>
            <a:r>
              <a:rPr lang="pl-PL" sz="1100" dirty="0"/>
              <a:t>6 lat na perforację blachy nadwozia i 3 lata na skrzynię ładunkową</a:t>
            </a:r>
          </a:p>
          <a:p>
            <a:pPr marL="171450" indent="-171450" algn="just">
              <a:buFontTx/>
              <a:buChar char="-"/>
            </a:pPr>
            <a:endParaRPr lang="pl-PL" sz="1100" dirty="0"/>
          </a:p>
          <a:p>
            <a:pPr algn="just"/>
            <a:r>
              <a:rPr lang="pl-PL" sz="1100" dirty="0"/>
              <a:t>Stacje ASO w każdym województwie.</a:t>
            </a:r>
          </a:p>
          <a:p>
            <a:endParaRPr lang="pl-PL" sz="1100" dirty="0"/>
          </a:p>
        </p:txBody>
      </p:sp>
      <p:pic>
        <p:nvPicPr>
          <p:cNvPr id="17" name="Picture 2" descr="https://www.lasy.gov.pl/pl/kontakt/dla-mediow/logo-lp-ksiega-identyfikacji-wizualnej/lp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285942" y="-53838"/>
            <a:ext cx="858058" cy="858058"/>
          </a:xfrm>
          <a:prstGeom prst="rect">
            <a:avLst/>
          </a:prstGeom>
          <a:noFill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1"/>
            <a:ext cx="2958974" cy="870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9" name="Łącznik prosty 18"/>
          <p:cNvCxnSpPr/>
          <p:nvPr/>
        </p:nvCxnSpPr>
        <p:spPr>
          <a:xfrm>
            <a:off x="0" y="870419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/>
          <p:cNvSpPr txBox="1"/>
          <p:nvPr/>
        </p:nvSpPr>
        <p:spPr>
          <a:xfrm>
            <a:off x="2805218" y="589453"/>
            <a:ext cx="58080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600" b="1" dirty="0" smtClean="0"/>
              <a:t>TOYOTA </a:t>
            </a:r>
            <a:r>
              <a:rPr lang="pl-PL" sz="1600" b="1" dirty="0"/>
              <a:t>HILUX SR5 2.4 D-4D 4x4 A/T podwójna kabina</a:t>
            </a:r>
            <a:endParaRPr lang="pl-PL" sz="1600" dirty="0"/>
          </a:p>
          <a:p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3772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3635896" cy="1069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 descr="https://www.lasy.gov.pl/pl/kontakt/dla-mediow/logo-lp-ksiega-identyfikacji-wizualnej/l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-99392"/>
            <a:ext cx="1196752" cy="1196752"/>
          </a:xfrm>
          <a:prstGeom prst="rect">
            <a:avLst/>
          </a:prstGeom>
          <a:noFill/>
        </p:spPr>
      </p:pic>
      <p:cxnSp>
        <p:nvCxnSpPr>
          <p:cNvPr id="6" name="Łącznik prosty 5"/>
          <p:cNvCxnSpPr/>
          <p:nvPr/>
        </p:nvCxnSpPr>
        <p:spPr>
          <a:xfrm>
            <a:off x="0" y="1069543"/>
            <a:ext cx="9144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/>
          <p:cNvSpPr txBox="1"/>
          <p:nvPr/>
        </p:nvSpPr>
        <p:spPr>
          <a:xfrm>
            <a:off x="179512" y="6309320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 smtClean="0">
                <a:solidFill>
                  <a:schemeClr val="bg1"/>
                </a:solidFill>
              </a:rPr>
              <a:t>http://</a:t>
            </a:r>
            <a:r>
              <a:rPr lang="pl-PL" sz="1400" b="1" dirty="0" smtClean="0">
                <a:solidFill>
                  <a:schemeClr val="bg1"/>
                </a:solidFill>
                <a:hlinkClick r:id="rId4"/>
              </a:rPr>
              <a:t>www.zup.lodz.lasy.gov.pl</a:t>
            </a:r>
            <a:endParaRPr lang="pl-PL" sz="1400" b="1" dirty="0">
              <a:solidFill>
                <a:schemeClr val="bg1"/>
              </a:solidFill>
            </a:endParaRPr>
          </a:p>
        </p:txBody>
      </p:sp>
      <p:sp>
        <p:nvSpPr>
          <p:cNvPr id="15" name="pole tekstowe 14"/>
          <p:cNvSpPr txBox="1"/>
          <p:nvPr/>
        </p:nvSpPr>
        <p:spPr>
          <a:xfrm>
            <a:off x="2051720" y="1492754"/>
            <a:ext cx="51892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b="1" i="1" dirty="0">
                <a:solidFill>
                  <a:schemeClr val="bg2">
                    <a:lumMod val="75000"/>
                  </a:schemeClr>
                </a:solidFill>
              </a:rPr>
              <a:t>Zapraszamy do skorzystania z naszej oferty.</a:t>
            </a:r>
            <a:endParaRPr lang="pl-PL" dirty="0">
              <a:solidFill>
                <a:schemeClr val="bg2">
                  <a:lumMod val="75000"/>
                </a:schemeClr>
              </a:solidFill>
            </a:endParaRPr>
          </a:p>
          <a:p>
            <a:endParaRPr lang="pl-PL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5076056" y="2014187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500"/>
              </a:spcAft>
            </a:pPr>
            <a:r>
              <a:rPr lang="pl-PL" sz="1200" dirty="0" smtClean="0"/>
              <a:t>Pozdrawiam</a:t>
            </a:r>
            <a:r>
              <a:rPr lang="pl-PL" sz="1200" i="1" dirty="0" smtClean="0"/>
              <a:t>                                                         </a:t>
            </a:r>
            <a:r>
              <a:rPr lang="pl-PL" sz="1200" b="1" i="1" dirty="0" smtClean="0"/>
              <a:t>                            </a:t>
            </a:r>
            <a:r>
              <a:rPr lang="pl-PL" sz="1200" b="1" dirty="0"/>
              <a:t>mgr inż. Paweł </a:t>
            </a:r>
            <a:r>
              <a:rPr lang="pl-PL" sz="1200" b="1" dirty="0" smtClean="0"/>
              <a:t>Bodzioch                                                                                    </a:t>
            </a:r>
            <a:r>
              <a:rPr lang="pl-PL" sz="1200" b="1" dirty="0"/>
              <a:t>Dyrektor </a:t>
            </a:r>
            <a:r>
              <a:rPr lang="pl-PL" sz="1200" b="1" dirty="0" smtClean="0"/>
              <a:t>                                                                                      </a:t>
            </a:r>
            <a:r>
              <a:rPr lang="pl-PL" sz="1200" b="1" dirty="0"/>
              <a:t>Zakładu Usługowo Produkcyjnego </a:t>
            </a:r>
            <a:r>
              <a:rPr lang="pl-PL" sz="1200" b="1" dirty="0" smtClean="0"/>
              <a:t>                                                                                     </a:t>
            </a:r>
            <a:r>
              <a:rPr lang="pl-PL" sz="1200" b="1" dirty="0"/>
              <a:t>Lasów Państwowych</a:t>
            </a:r>
            <a:endParaRPr lang="pl-PL" sz="1200" b="1" dirty="0">
              <a:effectLst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179512" y="3042429"/>
            <a:ext cx="8964488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813" indent="-238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200" b="1" dirty="0" smtClean="0"/>
              <a:t>Osoby do kontaktu:</a:t>
            </a:r>
            <a:endParaRPr lang="pl-PL" altLang="pl-PL" sz="1200" b="1" dirty="0"/>
          </a:p>
          <a:p>
            <a:pPr marL="23813" indent="-238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200" b="1" u="sng" dirty="0" smtClean="0">
                <a:solidFill>
                  <a:srgbClr val="0070C0"/>
                </a:solidFill>
                <a:hlinkClick r:id="rId5"/>
              </a:rPr>
              <a:t>p_magazyn@lodz.lasy.gov.pl</a:t>
            </a:r>
            <a:endParaRPr lang="pl-PL" altLang="pl-PL" sz="1200" b="1" u="sng" dirty="0">
              <a:solidFill>
                <a:srgbClr val="0070C0"/>
              </a:solidFill>
            </a:endParaRPr>
          </a:p>
          <a:p>
            <a:pPr marL="23813" indent="-238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200" b="1" dirty="0" smtClean="0"/>
              <a:t>Kierownik Działu Handlowego </a:t>
            </a:r>
          </a:p>
          <a:p>
            <a:pPr marL="23813" indent="-23813">
              <a:lnSpc>
                <a:spcPct val="80000"/>
              </a:lnSpc>
            </a:pPr>
            <a:r>
              <a:rPr lang="pl-PL" altLang="pl-PL" sz="1200" dirty="0" smtClean="0"/>
              <a:t>Tomasz Bryl                            </a:t>
            </a:r>
            <a:r>
              <a:rPr lang="pl-PL" altLang="pl-PL" sz="1200" dirty="0" smtClean="0">
                <a:solidFill>
                  <a:schemeClr val="tx1">
                    <a:lumMod val="50000"/>
                  </a:schemeClr>
                </a:solidFill>
              </a:rPr>
              <a:t>– tomasz.bryl@lodz.lasy.gov.pl, tel. </a:t>
            </a:r>
            <a:r>
              <a:rPr lang="pl-PL" altLang="pl-PL" sz="1200" dirty="0" smtClean="0"/>
              <a:t>42 </a:t>
            </a:r>
            <a:r>
              <a:rPr lang="pl-PL" altLang="pl-PL" sz="1200" dirty="0"/>
              <a:t>630 50 31</a:t>
            </a:r>
          </a:p>
          <a:p>
            <a:pPr marL="23813" indent="-238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200" dirty="0" smtClean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23813" indent="-23813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1200" b="1" dirty="0" smtClean="0"/>
          </a:p>
          <a:p>
            <a:pPr marL="23813" indent="-238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200" b="1" dirty="0" smtClean="0"/>
              <a:t>Referent ds. Handlu</a:t>
            </a:r>
          </a:p>
          <a:p>
            <a:pPr marL="23813" indent="-23813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l-PL" altLang="pl-PL" sz="1200" dirty="0" smtClean="0"/>
              <a:t>Aneta Wolska                          </a:t>
            </a:r>
            <a:r>
              <a:rPr lang="pl-PL" altLang="pl-PL" sz="1200" dirty="0">
                <a:solidFill>
                  <a:schemeClr val="tx1">
                    <a:lumMod val="50000"/>
                  </a:schemeClr>
                </a:solidFill>
              </a:rPr>
              <a:t>– </a:t>
            </a:r>
            <a:r>
              <a:rPr lang="pl-PL" altLang="pl-PL" sz="1200" dirty="0" smtClean="0">
                <a:solidFill>
                  <a:schemeClr val="tx1">
                    <a:lumMod val="50000"/>
                  </a:schemeClr>
                </a:solidFill>
              </a:rPr>
              <a:t>aneta.wolska@lodz.lasy.gov.pl</a:t>
            </a:r>
            <a:r>
              <a:rPr lang="pl-PL" altLang="pl-PL" sz="1200" dirty="0">
                <a:solidFill>
                  <a:schemeClr val="tx1">
                    <a:lumMod val="50000"/>
                  </a:schemeClr>
                </a:solidFill>
              </a:rPr>
              <a:t>, tel. </a:t>
            </a:r>
            <a:r>
              <a:rPr lang="pl-PL" altLang="pl-PL" sz="1200" dirty="0"/>
              <a:t>42 630 50 </a:t>
            </a:r>
            <a:r>
              <a:rPr lang="pl-PL" altLang="pl-PL" sz="1200" dirty="0" smtClean="0"/>
              <a:t>31</a:t>
            </a:r>
            <a:endParaRPr lang="pl-PL" altLang="pl-PL" sz="1600" dirty="0"/>
          </a:p>
          <a:p>
            <a:pPr marL="23813" indent="-23813"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1600" b="1" i="1" dirty="0" smtClean="0"/>
          </a:p>
          <a:p>
            <a:pPr marL="23813" indent="-23813" algn="ctr">
              <a:lnSpc>
                <a:spcPct val="80000"/>
              </a:lnSpc>
              <a:buFont typeface="Wingdings" panose="05000000000000000000" pitchFamily="2" charset="2"/>
              <a:buNone/>
            </a:pPr>
            <a:endParaRPr lang="pl-PL" altLang="pl-PL" sz="1600" b="1" i="1" dirty="0" smtClean="0"/>
          </a:p>
        </p:txBody>
      </p:sp>
      <p:sp>
        <p:nvSpPr>
          <p:cNvPr id="8" name="pole tekstowe 7"/>
          <p:cNvSpPr txBox="1"/>
          <p:nvPr/>
        </p:nvSpPr>
        <p:spPr>
          <a:xfrm>
            <a:off x="4482971" y="5936436"/>
            <a:ext cx="38443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altLang="pl-PL" b="1" i="1" dirty="0">
                <a:solidFill>
                  <a:schemeClr val="bg1"/>
                </a:solidFill>
              </a:rPr>
              <a:t>Jesteśmy do Państwa dyspozycji.</a:t>
            </a:r>
          </a:p>
          <a:p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6" name="Prostokąt 15"/>
          <p:cNvSpPr/>
          <p:nvPr/>
        </p:nvSpPr>
        <p:spPr>
          <a:xfrm>
            <a:off x="179512" y="5949280"/>
            <a:ext cx="29161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400" b="1" dirty="0" smtClean="0">
                <a:solidFill>
                  <a:schemeClr val="bg1"/>
                </a:solidFill>
                <a:hlinkClick r:id="rId6"/>
              </a:rPr>
              <a:t>zup_magazyn@lodz.lasy.gov.pl</a:t>
            </a:r>
            <a:endParaRPr lang="pl-PL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69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Niestandardowy 2">
      <a:dk1>
        <a:srgbClr val="235222"/>
      </a:dk1>
      <a:lt1>
        <a:srgbClr val="FFFFFF"/>
      </a:lt1>
      <a:dk2>
        <a:srgbClr val="C9ECA5"/>
      </a:dk2>
      <a:lt2>
        <a:srgbClr val="306E2E"/>
      </a:lt2>
      <a:accent1>
        <a:srgbClr val="306E2E"/>
      </a:accent1>
      <a:accent2>
        <a:srgbClr val="92D050"/>
      </a:accent2>
      <a:accent3>
        <a:srgbClr val="C9ECA5"/>
      </a:accent3>
      <a:accent4>
        <a:srgbClr val="E4F5D2"/>
      </a:accent4>
      <a:accent5>
        <a:srgbClr val="C9ECA5"/>
      </a:accent5>
      <a:accent6>
        <a:srgbClr val="AEE379"/>
      </a:accent6>
      <a:hlink>
        <a:srgbClr val="FFFFFF"/>
      </a:hlink>
      <a:folHlink>
        <a:srgbClr val="FFFFFF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615</TotalTime>
  <Words>1094</Words>
  <Application>Microsoft Office PowerPoint</Application>
  <PresentationFormat>Pokaz na ekranie (4:3)</PresentationFormat>
  <Paragraphs>261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Lucida Sans Unicode</vt:lpstr>
      <vt:lpstr>Verdana</vt:lpstr>
      <vt:lpstr>Wingdings</vt:lpstr>
      <vt:lpstr>Wingdings 2</vt:lpstr>
      <vt:lpstr>Wingdings 3</vt:lpstr>
      <vt:lpstr>Hol</vt:lpstr>
      <vt:lpstr> OFERTA NA SAMOCHODY MARKI TOYOTA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Pau</dc:creator>
  <cp:lastModifiedBy>Paulina Masirek</cp:lastModifiedBy>
  <cp:revision>40</cp:revision>
  <dcterms:created xsi:type="dcterms:W3CDTF">2018-02-19T17:36:25Z</dcterms:created>
  <dcterms:modified xsi:type="dcterms:W3CDTF">2018-06-05T13:02:37Z</dcterms:modified>
</cp:coreProperties>
</file>